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67" r:id="rId2"/>
    <p:sldId id="291" r:id="rId3"/>
    <p:sldId id="292" r:id="rId4"/>
    <p:sldId id="295" r:id="rId5"/>
    <p:sldId id="293" r:id="rId6"/>
    <p:sldId id="294" r:id="rId7"/>
    <p:sldId id="317" r:id="rId8"/>
    <p:sldId id="318" r:id="rId9"/>
    <p:sldId id="268" r:id="rId10"/>
    <p:sldId id="261" r:id="rId11"/>
    <p:sldId id="266" r:id="rId12"/>
    <p:sldId id="269" r:id="rId13"/>
    <p:sldId id="270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5" r:id="rId24"/>
    <p:sldId id="309" r:id="rId25"/>
    <p:sldId id="311" r:id="rId26"/>
    <p:sldId id="312" r:id="rId27"/>
    <p:sldId id="313" r:id="rId28"/>
    <p:sldId id="314" r:id="rId29"/>
    <p:sldId id="288" r:id="rId30"/>
    <p:sldId id="316" r:id="rId31"/>
    <p:sldId id="315" r:id="rId3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9" autoAdjust="0"/>
    <p:restoredTop sz="79808" autoAdjust="0"/>
  </p:normalViewPr>
  <p:slideViewPr>
    <p:cSldViewPr snapToGrid="0" showGuides="1">
      <p:cViewPr varScale="1">
        <p:scale>
          <a:sx n="93" d="100"/>
          <a:sy n="93" d="100"/>
        </p:scale>
        <p:origin x="115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714037-B3C4-471F-8C31-A0B0AC462F18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EFF5E2-1FA8-4BA6-9291-11F17D47B4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3251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Здесь</a:t>
            </a:r>
            <a:r>
              <a:rPr lang="ru-RU" baseline="0" dirty="0" smtClean="0"/>
              <a:t> я обычно шучу, что мы построили в Екатеринбурге свой собственный офис, и теперь пихаем фотографии оттуда вообще в каждую презентацию, так что потерпите 30 секунд, пока я их прощёлкаю.</a:t>
            </a:r>
          </a:p>
          <a:p>
            <a:r>
              <a:rPr lang="ru-RU" baseline="0" dirty="0" smtClean="0"/>
              <a:t>Можно добавить, что хотя это и Екатеринбургский офис, он задаёт стандарт всем остальным офисам, и в Ижевске постепенно становится также круто (или уже стало? Этот вопрос обсуждали полгода назад, я не в курсе, как быстро развивается ситуация).</a:t>
            </a:r>
          </a:p>
          <a:p>
            <a:endParaRPr lang="ru-RU" baseline="0" dirty="0" smtClean="0"/>
          </a:p>
          <a:p>
            <a:r>
              <a:rPr lang="ru-RU" baseline="0" dirty="0" smtClean="0"/>
              <a:t>Если тебе это не нравится, можешь удалить весь блок, он не смысловой.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FF5E2-1FA8-4BA6-9291-11F17D47B44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7110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Хороший аналитик умеет быстро разбираться в новых областях: еще вчера мы строили многоквартирный дом, а сегодня знаем, как закладывать фундамент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космопорта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½ архитектора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5191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8791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Их задача — создать такой интерфейс, чтобы пользователю было просто с ним взаимодействовать. Внешний вид дома и удобство расположения комнат важны не меньше прочности конструкции, поэтому не стоит недооценивать труд тех, кто заботится о красоте и комфорте. Представьте, что все розетки в вашем доме были бы на потолке, а у дверей не было бы ручек.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люди знают, как спроектировать дворец из хрусталя или разместить на шести сотках два дома, баню, гараж и летнюю террасу с беседкой и футбольным полем.</a:t>
            </a:r>
          </a:p>
          <a:p>
            <a:endParaRPr lang="ru-RU" dirty="0" smtClean="0"/>
          </a:p>
          <a:p>
            <a:endParaRPr lang="ru-RU" dirty="0" smtClean="0"/>
          </a:p>
          <a:p>
            <a:r>
              <a:rPr lang="ru-RU" dirty="0" smtClean="0"/>
              <a:t>Это 2/2</a:t>
            </a:r>
            <a:r>
              <a:rPr lang="ru-RU" baseline="0" dirty="0" smtClean="0"/>
              <a:t> архитектора.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5200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61383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люди показывают нарисованные интерфейсы пользователям и проверяют, всё ли тем понятно, легко и удобно. А ещё заранее общаются с потенциальными клиентами, чтобы выяснить их потребности. Гораздо логичнее спросить у будущих жильцов, сколько им нужно комнат, какого метража и назначения, перед строительством дома, чем перекраивать пространство после сдачи в эксплуатацию.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75761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15701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Front-end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отвечают за то, что вы видите и можете потрогать: от цвета дома до работающих розеток.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Back-end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создают «внутренности» системы — очень важные, но незаметные для пользователя. Они отвечают за то, чтобы дом выдерживал все возложенные на него функции: был прочным, защищал от холода и ветра, чтобы по водопроводу текла вода, а не нефть.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самом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деле это разделение очень условное. Можно придумать ещё массу, например есть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архитекторы системы, бизнес-программисты, программисты баз данных…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5417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Этот слайд скрыт, потому что у</a:t>
            </a:r>
            <a:r>
              <a:rPr lang="ru-RU" baseline="0" dirty="0" smtClean="0"/>
              <a:t> студенты это должны знать, но если захочешь, можешь вставить.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57400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734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Проверяют, что всё функционирует, как задумывалось, нигде нет ошибок и если кнопка А должна приводить к действию Д, то это всегда работает. В общем, всеми способами пытаются сломать то, что сделали до них. В некотором роде это контроль качества: стены должны устоять под натиском полок или новой 50-дюймовой «плазмы», а потолок — не обрушиться от батута, который поставят соседи сверху.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4433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Ну а теперь давайте</a:t>
            </a:r>
            <a:r>
              <a:rPr lang="ru-RU" baseline="0" dirty="0" smtClean="0"/>
              <a:t> перейдём к сути.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FF5E2-1FA8-4BA6-9291-11F17D47B44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27887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41842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Кстати, все эти роли очень хорошо смешиваются в </a:t>
            </a:r>
            <a:r>
              <a:rPr lang="ru-RU" dirty="0" err="1" smtClean="0"/>
              <a:t>стартапах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1782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Надо рассказать, как</a:t>
            </a:r>
            <a:r>
              <a:rPr lang="ru-RU" baseline="0" dirty="0" smtClean="0"/>
              <a:t> к нам попасть: учиться на наших онлайн курсах, приходить к нам на летнюю стажировку.</a:t>
            </a:r>
          </a:p>
          <a:p>
            <a:r>
              <a:rPr lang="ru-RU" baseline="0" dirty="0" err="1" smtClean="0"/>
              <a:t>Еёщ</a:t>
            </a:r>
            <a:r>
              <a:rPr lang="ru-RU" baseline="0" dirty="0" smtClean="0"/>
              <a:t> у нас периодически бывают другие проекты, про них можно прочитать на странице контура для студентов.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FF5E2-1FA8-4BA6-9291-11F17D47B440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6180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Контур</a:t>
            </a:r>
            <a:r>
              <a:rPr lang="ru-RU" baseline="0" dirty="0" smtClean="0"/>
              <a:t> не делает продуктов для физических лиц, так что </a:t>
            </a:r>
            <a:r>
              <a:rPr lang="ru-RU" baseline="0" dirty="0" err="1" smtClean="0"/>
              <a:t>врядли</a:t>
            </a:r>
            <a:r>
              <a:rPr lang="ru-RU" baseline="0" dirty="0" smtClean="0"/>
              <a:t> вы с нами сталкивались, поэтому я потрачу немного времени и расскажу, кто мы такие и чем занимаемся.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FF5E2-1FA8-4BA6-9291-11F17D47B44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260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Я понимаю, что звучит это всё не очень весело,</a:t>
            </a:r>
            <a:r>
              <a:rPr lang="ru-RU" baseline="0" dirty="0" smtClean="0"/>
              <a:t> может быть у вас даже какая-то такая картинка в голове возникла, но на самом деле у нас…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FF5E2-1FA8-4BA6-9291-11F17D47B44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7269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…довольно весело. Кстати, в фиолетовой</a:t>
            </a:r>
            <a:r>
              <a:rPr lang="ru-RU" baseline="0" dirty="0" smtClean="0"/>
              <a:t> рубашке – менеджер разработки, а едет он на разработчике, что, в целом, отражает суть вещей! Ладно, это шутка, на самом деле работа у нас выглядит примерно вот так…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FF5E2-1FA8-4BA6-9291-11F17D47B44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259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Вот так и выглядит. Переходим к следующей</a:t>
            </a:r>
            <a:r>
              <a:rPr lang="ru-RU" baseline="0" dirty="0" smtClean="0"/>
              <a:t> части, в которой я очень кратко расскажу про роли в наших командах разработки, т.е., расскажу, кем можно работать в нашем производящем подразделении.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FF5E2-1FA8-4BA6-9291-11F17D47B44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548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Кроме тех ролей, про которые я расскажу, конечно же, есть и полный спектр стандартных ролей от уборщиц до генеральных директоров, но сегодня они – вне зоны нашего внимания.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B33E82-85DD-41FF-9D99-08204D1D57B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303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и дальше у меня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проведены аналогии со строительством – потому что разработка программ очень похожа на строительство зданий. Ты можешь придумать другую метафору.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Менеджер проекта.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Задерживается сдача в эксплуатацию, меняется подход к строительству или снижается цена — все в его ведении. Обычно менеджера проекта опознают по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незамолкающему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телефону, а до рабочего места он идет пару часов, успевая за 20 метров от лифта до рабочего стола решить десяток дел.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9713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кирпичи привезли на этапе возведения стен, а не после сдачи дома, чтобы маляры не начали красить стену в обход штукатуров и чтобы маляры и штукатуры вообще были.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3E95C-2FB1-4970-8592-3C0F7FB9A4F0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1817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05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3926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545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877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10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3259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6333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50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667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584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063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27B2E-3DC8-4E66-AD3E-D5171ECA9D72}" type="datetimeFigureOut">
              <a:rPr lang="ru-RU" smtClean="0"/>
              <a:t>27.11.2017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65F83-8A8D-4ACA-8D90-5F8AF04E84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94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8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22.png"/><Relationship Id="rId9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8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22.png"/><Relationship Id="rId9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loclo9.datacloudmail.ru/weblink/thumb/xw1/GRsY/XcPW2dqhj/%D1%88%D1%80%20%28023%20of%20023%29.jpg?x-email=alexey.zverev%40mail.r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500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712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s.pikabu.ru/images/big_size_comm/2014-02_3/1392127505111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4" t="-423" r="3475" b="3242"/>
          <a:stretch/>
        </p:blipFill>
        <p:spPr bwMode="auto">
          <a:xfrm>
            <a:off x="-12700" y="-60176"/>
            <a:ext cx="12204700" cy="6929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-12700" y="4784725"/>
            <a:ext cx="12204700" cy="1325563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pPr algn="ctr"/>
            <a:r>
              <a:rPr lang="ru-RU" b="1" dirty="0" smtClean="0"/>
              <a:t>Вы знаете, чем занимается Контур?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78673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cs421317.vk.me/v421317162/81b0/lxXPKAr8M94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3726" y="-27384"/>
            <a:ext cx="9192480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89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2" descr="https://kontur.ru/Files/Modules/Photo/415_b.jpg?t=140838447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0"/>
            <a:ext cx="48768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38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 descr="https://cloclo9.datacloudmail.ru/weblink/thumb/xw1/GRsY/XcPW2dqhj/%D1%88%D1%80%20%28009%20of%20009%29.jpg?x-email=alexey.zverev%40mail.r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197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2603190"/>
            <a:ext cx="8229600" cy="1651620"/>
          </a:xfrm>
        </p:spPr>
        <p:txBody>
          <a:bodyPr>
            <a:normAutofit/>
          </a:bodyPr>
          <a:lstStyle/>
          <a:p>
            <a:pPr algn="ctr"/>
            <a:r>
              <a:rPr lang="ru-RU" dirty="0" smtClean="0"/>
              <a:t>Роли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132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7" t="11824" r="20764" b="19540"/>
          <a:stretch/>
        </p:blipFill>
        <p:spPr>
          <a:xfrm>
            <a:off x="683985" y="870856"/>
            <a:ext cx="4694822" cy="4978401"/>
          </a:xfrm>
          <a:prstGeom prst="rect">
            <a:avLst/>
          </a:prstGeom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6096000" y="870856"/>
            <a:ext cx="5257800" cy="5306107"/>
          </a:xfrm>
        </p:spPr>
        <p:txBody>
          <a:bodyPr/>
          <a:lstStyle/>
          <a:p>
            <a:r>
              <a:rPr lang="ru-RU" dirty="0" smtClean="0"/>
              <a:t>Маркетинг</a:t>
            </a:r>
          </a:p>
          <a:p>
            <a:r>
              <a:rPr lang="ru-RU" dirty="0" smtClean="0"/>
              <a:t>Продажи</a:t>
            </a:r>
          </a:p>
          <a:p>
            <a:r>
              <a:rPr lang="ru-RU" dirty="0" smtClean="0"/>
              <a:t>Финансы</a:t>
            </a:r>
          </a:p>
          <a:p>
            <a:r>
              <a:rPr lang="ru-RU" dirty="0" smtClean="0"/>
              <a:t>Продвижение</a:t>
            </a:r>
          </a:p>
          <a:p>
            <a:r>
              <a:rPr lang="ru-RU" dirty="0" smtClean="0"/>
              <a:t>Стратегия развития</a:t>
            </a:r>
          </a:p>
          <a:p>
            <a:r>
              <a:rPr lang="ru-RU" dirty="0" smtClean="0"/>
              <a:t>Техподдержка</a:t>
            </a:r>
          </a:p>
          <a:p>
            <a:r>
              <a:rPr lang="ru-RU" dirty="0" smtClean="0"/>
              <a:t>Разработка</a:t>
            </a:r>
          </a:p>
          <a:p>
            <a:r>
              <a:rPr lang="ru-RU" dirty="0" smtClean="0"/>
              <a:t>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4581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7" t="12980" r="21032" b="21425"/>
          <a:stretch/>
        </p:blipFill>
        <p:spPr>
          <a:xfrm>
            <a:off x="484318" y="870856"/>
            <a:ext cx="4894489" cy="4862287"/>
          </a:xfrm>
          <a:prstGeom prst="rect">
            <a:avLst/>
          </a:prstGeom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6096000" y="870856"/>
            <a:ext cx="5257800" cy="5306107"/>
          </a:xfrm>
        </p:spPr>
        <p:txBody>
          <a:bodyPr/>
          <a:lstStyle/>
          <a:p>
            <a:r>
              <a:rPr lang="ru-RU" dirty="0" smtClean="0"/>
              <a:t>«Конвейер не должен останавливаться!»</a:t>
            </a:r>
          </a:p>
          <a:p>
            <a:r>
              <a:rPr lang="ru-RU" dirty="0" smtClean="0"/>
              <a:t>Связь с заказчиком/клиентами</a:t>
            </a:r>
          </a:p>
          <a:p>
            <a:r>
              <a:rPr lang="ru-RU" dirty="0" smtClean="0"/>
              <a:t>Команда разработки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070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3" t="13205" r="18227" b="21108"/>
          <a:stretch/>
        </p:blipFill>
        <p:spPr>
          <a:xfrm>
            <a:off x="584832" y="790444"/>
            <a:ext cx="5152572" cy="5023109"/>
          </a:xfrm>
          <a:prstGeom prst="rect">
            <a:avLst/>
          </a:prstGeom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6096000" y="870856"/>
            <a:ext cx="5257800" cy="5306107"/>
          </a:xfrm>
        </p:spPr>
        <p:txBody>
          <a:bodyPr/>
          <a:lstStyle/>
          <a:p>
            <a:r>
              <a:rPr lang="ru-RU" dirty="0" smtClean="0"/>
              <a:t>Эксперт в предметной области</a:t>
            </a:r>
          </a:p>
          <a:p>
            <a:pPr lvl="1"/>
            <a:r>
              <a:rPr lang="ru-RU" dirty="0" smtClean="0"/>
              <a:t>И в законодательстве!</a:t>
            </a:r>
          </a:p>
          <a:p>
            <a:r>
              <a:rPr lang="ru-RU" dirty="0" smtClean="0"/>
              <a:t>Быстро разбирается в новом</a:t>
            </a:r>
          </a:p>
          <a:p>
            <a:r>
              <a:rPr lang="ru-RU" dirty="0" smtClean="0"/>
              <a:t>Перерабатывает информацию в задачи </a:t>
            </a:r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817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2" t="12325" r="21457" b="20366"/>
          <a:stretch/>
        </p:blipFill>
        <p:spPr>
          <a:xfrm>
            <a:off x="3750842" y="944153"/>
            <a:ext cx="2569028" cy="2714173"/>
          </a:xfrm>
          <a:prstGeom prst="rect">
            <a:avLst/>
          </a:prstGeom>
        </p:spPr>
      </p:pic>
      <p:cxnSp>
        <p:nvCxnSpPr>
          <p:cNvPr id="16" name="Скругленная соединительная линия 15"/>
          <p:cNvCxnSpPr/>
          <p:nvPr/>
        </p:nvCxnSpPr>
        <p:spPr>
          <a:xfrm rot="16200000" flipH="1">
            <a:off x="3162345" y="-549325"/>
            <a:ext cx="127125" cy="3114079"/>
          </a:xfrm>
          <a:prstGeom prst="curvedConnector3">
            <a:avLst>
              <a:gd name="adj1" fmla="val -3625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3" t="13205" r="18227" b="21108"/>
          <a:stretch/>
        </p:blipFill>
        <p:spPr>
          <a:xfrm>
            <a:off x="362857" y="566057"/>
            <a:ext cx="2888344" cy="281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81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2" t="12325" r="21457" b="20366"/>
          <a:stretch/>
        </p:blipFill>
        <p:spPr>
          <a:xfrm>
            <a:off x="592089" y="790444"/>
            <a:ext cx="4763681" cy="5032820"/>
          </a:xfrm>
          <a:prstGeom prst="rect">
            <a:avLst/>
          </a:prstGeom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6096000" y="870856"/>
            <a:ext cx="5257800" cy="5306107"/>
          </a:xfrm>
        </p:spPr>
        <p:txBody>
          <a:bodyPr/>
          <a:lstStyle/>
          <a:p>
            <a:r>
              <a:rPr lang="ru-RU" dirty="0" smtClean="0"/>
              <a:t>Делает удобно</a:t>
            </a:r>
          </a:p>
          <a:p>
            <a:r>
              <a:rPr lang="ru-RU" dirty="0" smtClean="0"/>
              <a:t>Делает красиво</a:t>
            </a:r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9681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61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Рисунок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778348" y="3241575"/>
            <a:ext cx="2095118" cy="1226352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554" y="3581422"/>
            <a:ext cx="2095118" cy="122635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6" t="8762" r="16857" b="16747"/>
          <a:stretch/>
        </p:blipFill>
        <p:spPr>
          <a:xfrm>
            <a:off x="391886" y="3381830"/>
            <a:ext cx="2902857" cy="3193142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2" t="12325" r="21457" b="20366"/>
          <a:stretch/>
        </p:blipFill>
        <p:spPr>
          <a:xfrm>
            <a:off x="3750842" y="944153"/>
            <a:ext cx="2569028" cy="2714173"/>
          </a:xfrm>
          <a:prstGeom prst="rect">
            <a:avLst/>
          </a:prstGeom>
        </p:spPr>
      </p:pic>
      <p:cxnSp>
        <p:nvCxnSpPr>
          <p:cNvPr id="16" name="Скругленная соединительная линия 15"/>
          <p:cNvCxnSpPr/>
          <p:nvPr/>
        </p:nvCxnSpPr>
        <p:spPr>
          <a:xfrm rot="16200000" flipH="1">
            <a:off x="3162345" y="-549325"/>
            <a:ext cx="127125" cy="3114079"/>
          </a:xfrm>
          <a:prstGeom prst="curvedConnector3">
            <a:avLst>
              <a:gd name="adj1" fmla="val -3625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3" t="13205" r="18227" b="21108"/>
          <a:stretch/>
        </p:blipFill>
        <p:spPr>
          <a:xfrm>
            <a:off x="362857" y="566057"/>
            <a:ext cx="2888344" cy="281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712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6" t="8762" r="16857" b="16747"/>
          <a:stretch/>
        </p:blipFill>
        <p:spPr>
          <a:xfrm>
            <a:off x="592089" y="870856"/>
            <a:ext cx="4502425" cy="4952666"/>
          </a:xfrm>
          <a:prstGeom prst="rect">
            <a:avLst/>
          </a:prstGeom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6096000" y="870856"/>
            <a:ext cx="5257800" cy="5306107"/>
          </a:xfrm>
        </p:spPr>
        <p:txBody>
          <a:bodyPr/>
          <a:lstStyle/>
          <a:p>
            <a:r>
              <a:rPr lang="ru-RU" dirty="0" smtClean="0"/>
              <a:t>Проверяет, что удобно</a:t>
            </a:r>
          </a:p>
          <a:p>
            <a:r>
              <a:rPr lang="ru-RU" dirty="0" smtClean="0"/>
              <a:t>Проверяет, что красиво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824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Рисунок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91840" flipH="1">
            <a:off x="4863283" y="3440366"/>
            <a:ext cx="2154320" cy="1261005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554476">
            <a:off x="4822391" y="1858601"/>
            <a:ext cx="2095118" cy="1226352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778348" y="3241575"/>
            <a:ext cx="2095118" cy="1226352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554" y="3581422"/>
            <a:ext cx="2095118" cy="122635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6" t="8762" r="16857" b="16747"/>
          <a:stretch/>
        </p:blipFill>
        <p:spPr>
          <a:xfrm>
            <a:off x="391886" y="3381830"/>
            <a:ext cx="2902857" cy="319314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7" t="10010" r="20222" b="17192"/>
          <a:stretch/>
        </p:blipFill>
        <p:spPr>
          <a:xfrm>
            <a:off x="6627262" y="3513534"/>
            <a:ext cx="2815772" cy="312057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2" t="12325" r="21457" b="20366"/>
          <a:stretch/>
        </p:blipFill>
        <p:spPr>
          <a:xfrm>
            <a:off x="3750842" y="944153"/>
            <a:ext cx="2569028" cy="2714173"/>
          </a:xfrm>
          <a:prstGeom prst="rect">
            <a:avLst/>
          </a:prstGeom>
        </p:spPr>
      </p:pic>
      <p:cxnSp>
        <p:nvCxnSpPr>
          <p:cNvPr id="22" name="Скругленная соединительная линия 21"/>
          <p:cNvCxnSpPr>
            <a:stCxn id="8" idx="2"/>
          </p:cNvCxnSpPr>
          <p:nvPr/>
        </p:nvCxnSpPr>
        <p:spPr>
          <a:xfrm rot="16200000" flipH="1">
            <a:off x="3379210" y="1809648"/>
            <a:ext cx="1667122" cy="4811484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кругленная соединительная линия 15"/>
          <p:cNvCxnSpPr/>
          <p:nvPr/>
        </p:nvCxnSpPr>
        <p:spPr>
          <a:xfrm rot="16200000" flipH="1">
            <a:off x="3162345" y="-549325"/>
            <a:ext cx="127125" cy="3114079"/>
          </a:xfrm>
          <a:prstGeom prst="curvedConnector3">
            <a:avLst>
              <a:gd name="adj1" fmla="val -3625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3" t="13205" r="18227" b="21108"/>
          <a:stretch/>
        </p:blipFill>
        <p:spPr>
          <a:xfrm>
            <a:off x="362857" y="566057"/>
            <a:ext cx="2888344" cy="281577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3" t="9934" r="23786" b="15914"/>
          <a:stretch/>
        </p:blipFill>
        <p:spPr>
          <a:xfrm>
            <a:off x="6627262" y="318161"/>
            <a:ext cx="2641600" cy="317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47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7" t="10010" r="20222" b="17192"/>
          <a:stretch/>
        </p:blipFill>
        <p:spPr>
          <a:xfrm>
            <a:off x="592088" y="870856"/>
            <a:ext cx="4468919" cy="495266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3" t="9934" r="23786" b="15914"/>
          <a:stretch/>
        </p:blipFill>
        <p:spPr>
          <a:xfrm>
            <a:off x="6818716" y="786765"/>
            <a:ext cx="4255683" cy="512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497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Программисты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2889"/>
          </a:xfrm>
        </p:spPr>
        <p:txBody>
          <a:bodyPr numCol="2">
            <a:normAutofit fontScale="92500" lnSpcReduction="10000"/>
          </a:bodyPr>
          <a:lstStyle/>
          <a:p>
            <a:r>
              <a:rPr lang="ru-RU" dirty="0" smtClean="0"/>
              <a:t>По типу задач</a:t>
            </a:r>
          </a:p>
          <a:p>
            <a:pPr lvl="1"/>
            <a:r>
              <a:rPr lang="en-US" dirty="0" smtClean="0"/>
              <a:t>Back-end</a:t>
            </a:r>
          </a:p>
          <a:p>
            <a:pPr lvl="1"/>
            <a:r>
              <a:rPr lang="en-US" dirty="0" smtClean="0"/>
              <a:t>Front-end</a:t>
            </a:r>
          </a:p>
          <a:p>
            <a:pPr lvl="1"/>
            <a:r>
              <a:rPr lang="en-US" dirty="0" smtClean="0"/>
              <a:t>Server side</a:t>
            </a:r>
          </a:p>
          <a:p>
            <a:pPr lvl="1"/>
            <a:r>
              <a:rPr lang="en-US" dirty="0" smtClean="0"/>
              <a:t>Data Scientist</a:t>
            </a:r>
            <a:endParaRPr lang="ru-RU" dirty="0" smtClean="0"/>
          </a:p>
          <a:p>
            <a:pPr lvl="1"/>
            <a:r>
              <a:rPr lang="ru-RU" dirty="0" smtClean="0"/>
              <a:t>…</a:t>
            </a:r>
            <a:endParaRPr lang="en-US" dirty="0" smtClean="0"/>
          </a:p>
          <a:p>
            <a:r>
              <a:rPr lang="ru-RU" dirty="0" smtClean="0"/>
              <a:t>По платформе</a:t>
            </a:r>
          </a:p>
          <a:p>
            <a:pPr lvl="1"/>
            <a:r>
              <a:rPr lang="en-US" dirty="0" smtClean="0"/>
              <a:t>Windows</a:t>
            </a:r>
          </a:p>
          <a:p>
            <a:pPr lvl="1"/>
            <a:r>
              <a:rPr lang="en-US" dirty="0" smtClean="0"/>
              <a:t>Linux</a:t>
            </a:r>
          </a:p>
          <a:p>
            <a:pPr lvl="1"/>
            <a:r>
              <a:rPr lang="en-US" dirty="0" smtClean="0"/>
              <a:t>Android</a:t>
            </a:r>
          </a:p>
          <a:p>
            <a:pPr lvl="1"/>
            <a:r>
              <a:rPr lang="en-US" dirty="0" smtClean="0"/>
              <a:t>iOS</a:t>
            </a:r>
          </a:p>
          <a:p>
            <a:pPr lvl="1"/>
            <a:r>
              <a:rPr lang="ru-RU" dirty="0" smtClean="0"/>
              <a:t>Веб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ru-RU" dirty="0" smtClean="0"/>
              <a:t>По языку</a:t>
            </a:r>
          </a:p>
          <a:p>
            <a:pPr lvl="1"/>
            <a:r>
              <a:rPr lang="en-US" dirty="0" smtClean="0"/>
              <a:t>C#</a:t>
            </a:r>
          </a:p>
          <a:p>
            <a:pPr lvl="1"/>
            <a:r>
              <a:rPr lang="en-US" dirty="0" smtClean="0"/>
              <a:t>Java</a:t>
            </a:r>
          </a:p>
          <a:p>
            <a:pPr lvl="1"/>
            <a:r>
              <a:rPr lang="en-US" dirty="0" smtClean="0"/>
              <a:t>Python</a:t>
            </a:r>
          </a:p>
          <a:p>
            <a:pPr lvl="1"/>
            <a:r>
              <a:rPr lang="en-US" dirty="0" smtClean="0"/>
              <a:t>…</a:t>
            </a:r>
            <a:r>
              <a:rPr lang="ru-RU" dirty="0" smtClean="0"/>
              <a:t> тысячи</a:t>
            </a:r>
          </a:p>
          <a:p>
            <a:r>
              <a:rPr lang="ru-RU" dirty="0" smtClean="0"/>
              <a:t>По уровню</a:t>
            </a:r>
          </a:p>
          <a:p>
            <a:pPr lvl="1"/>
            <a:r>
              <a:rPr lang="ru-RU" dirty="0" err="1" smtClean="0"/>
              <a:t>Джуниор</a:t>
            </a:r>
            <a:endParaRPr lang="ru-RU" dirty="0" smtClean="0"/>
          </a:p>
          <a:p>
            <a:pPr lvl="1"/>
            <a:r>
              <a:rPr lang="ru-RU" dirty="0" err="1" smtClean="0"/>
              <a:t>Миддл</a:t>
            </a:r>
            <a:endParaRPr lang="ru-RU" dirty="0" smtClean="0"/>
          </a:p>
          <a:p>
            <a:pPr lvl="1"/>
            <a:r>
              <a:rPr lang="ru-RU" dirty="0" err="1" smtClean="0"/>
              <a:t>Синиор</a:t>
            </a:r>
            <a:endParaRPr lang="ru-RU" dirty="0" smtClean="0"/>
          </a:p>
          <a:p>
            <a:pPr lvl="1"/>
            <a:r>
              <a:rPr lang="ru-RU" dirty="0" err="1" smtClean="0"/>
              <a:t>Техлид</a:t>
            </a:r>
            <a:endParaRPr lang="ru-RU" dirty="0" smtClean="0"/>
          </a:p>
          <a:p>
            <a:pPr lvl="1"/>
            <a:r>
              <a:rPr lang="ru-RU" dirty="0" smtClean="0"/>
              <a:t>…</a:t>
            </a:r>
          </a:p>
          <a:p>
            <a:r>
              <a:rPr lang="ru-RU" dirty="0" smtClean="0"/>
              <a:t>Другое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806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Рисунок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03317" flipH="1">
            <a:off x="8094285" y="4646518"/>
            <a:ext cx="2154320" cy="1261005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796683" flipH="1" flipV="1">
            <a:off x="8026340" y="937758"/>
            <a:ext cx="2154320" cy="1261005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91840" flipH="1">
            <a:off x="4863283" y="3440366"/>
            <a:ext cx="2154320" cy="1261005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554476">
            <a:off x="4822391" y="1858601"/>
            <a:ext cx="2095118" cy="1226352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778348" y="3241575"/>
            <a:ext cx="2095118" cy="1226352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554" y="3581422"/>
            <a:ext cx="2095118" cy="1226352"/>
          </a:xfrm>
          <a:prstGeom prst="rect">
            <a:avLst/>
          </a:prstGeom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7" t="13021" r="21199" b="20206"/>
          <a:stretch/>
        </p:blipFill>
        <p:spPr>
          <a:xfrm>
            <a:off x="9395352" y="2210698"/>
            <a:ext cx="2336800" cy="2423886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6" t="8762" r="16857" b="16747"/>
          <a:stretch/>
        </p:blipFill>
        <p:spPr>
          <a:xfrm>
            <a:off x="391886" y="3381830"/>
            <a:ext cx="2902857" cy="319314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7" t="10010" r="20222" b="17192"/>
          <a:stretch/>
        </p:blipFill>
        <p:spPr>
          <a:xfrm>
            <a:off x="6627262" y="3513534"/>
            <a:ext cx="2815772" cy="312057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2" t="12325" r="21457" b="20366"/>
          <a:stretch/>
        </p:blipFill>
        <p:spPr>
          <a:xfrm>
            <a:off x="3750842" y="944153"/>
            <a:ext cx="2569028" cy="2714173"/>
          </a:xfrm>
          <a:prstGeom prst="rect">
            <a:avLst/>
          </a:prstGeom>
        </p:spPr>
      </p:pic>
      <p:cxnSp>
        <p:nvCxnSpPr>
          <p:cNvPr id="22" name="Скругленная соединительная линия 21"/>
          <p:cNvCxnSpPr>
            <a:stCxn id="8" idx="2"/>
          </p:cNvCxnSpPr>
          <p:nvPr/>
        </p:nvCxnSpPr>
        <p:spPr>
          <a:xfrm rot="16200000" flipH="1">
            <a:off x="3379210" y="1809648"/>
            <a:ext cx="1667122" cy="4811484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кругленная соединительная линия 15"/>
          <p:cNvCxnSpPr/>
          <p:nvPr/>
        </p:nvCxnSpPr>
        <p:spPr>
          <a:xfrm rot="16200000" flipH="1">
            <a:off x="3162345" y="-549325"/>
            <a:ext cx="127125" cy="3114079"/>
          </a:xfrm>
          <a:prstGeom prst="curvedConnector3">
            <a:avLst>
              <a:gd name="adj1" fmla="val -3625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3" t="13205" r="18227" b="21108"/>
          <a:stretch/>
        </p:blipFill>
        <p:spPr>
          <a:xfrm>
            <a:off x="362857" y="566057"/>
            <a:ext cx="2888344" cy="281577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3" t="9934" r="23786" b="15914"/>
          <a:stretch/>
        </p:blipFill>
        <p:spPr>
          <a:xfrm>
            <a:off x="6627262" y="318161"/>
            <a:ext cx="2641600" cy="317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08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7" t="13021" r="21199" b="20206"/>
          <a:stretch/>
        </p:blipFill>
        <p:spPr>
          <a:xfrm>
            <a:off x="592088" y="1100023"/>
            <a:ext cx="4502425" cy="4670218"/>
          </a:xfrm>
          <a:prstGeom prst="rect">
            <a:avLst/>
          </a:prstGeom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6096000" y="870856"/>
            <a:ext cx="5257800" cy="5306107"/>
          </a:xfrm>
        </p:spPr>
        <p:txBody>
          <a:bodyPr/>
          <a:lstStyle/>
          <a:p>
            <a:r>
              <a:rPr lang="ru-RU" dirty="0" smtClean="0"/>
              <a:t>Пытается всё сломать</a:t>
            </a:r>
          </a:p>
        </p:txBody>
      </p:sp>
    </p:spTree>
    <p:extLst>
      <p:ext uri="{BB962C8B-B14F-4D97-AF65-F5344CB8AC3E}">
        <p14:creationId xmlns:p14="http://schemas.microsoft.com/office/powerpoint/2010/main" val="44704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Рисунок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03317" flipH="1">
            <a:off x="8094285" y="4646518"/>
            <a:ext cx="2154320" cy="1261005"/>
          </a:xfrm>
          <a:prstGeom prst="rect">
            <a:avLst/>
          </a:prstGeom>
        </p:spPr>
      </p:pic>
      <p:pic>
        <p:nvPicPr>
          <p:cNvPr id="44" name="Рисунок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739185" flipH="1">
            <a:off x="9204685" y="3510594"/>
            <a:ext cx="1852250" cy="949707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438106" flipH="1" flipV="1">
            <a:off x="9137114" y="2940904"/>
            <a:ext cx="1852250" cy="949707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796683" flipH="1" flipV="1">
            <a:off x="8026340" y="937758"/>
            <a:ext cx="2154320" cy="1261005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91840" flipH="1">
            <a:off x="4863283" y="3440366"/>
            <a:ext cx="2154320" cy="1261005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554476">
            <a:off x="4822391" y="1858601"/>
            <a:ext cx="2095118" cy="1226352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778348" y="3241575"/>
            <a:ext cx="2095118" cy="1226352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554" y="3581422"/>
            <a:ext cx="2095118" cy="1226352"/>
          </a:xfrm>
          <a:prstGeom prst="rect">
            <a:avLst/>
          </a:prstGeom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7" t="13021" r="21199" b="20206"/>
          <a:stretch/>
        </p:blipFill>
        <p:spPr>
          <a:xfrm>
            <a:off x="9487613" y="2244623"/>
            <a:ext cx="2336800" cy="2423886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6" t="8762" r="16857" b="16747"/>
          <a:stretch/>
        </p:blipFill>
        <p:spPr>
          <a:xfrm>
            <a:off x="391886" y="3381830"/>
            <a:ext cx="2902857" cy="319314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7" t="10010" r="20222" b="17192"/>
          <a:stretch/>
        </p:blipFill>
        <p:spPr>
          <a:xfrm>
            <a:off x="6627262" y="3513534"/>
            <a:ext cx="2815772" cy="312057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2" t="12325" r="21457" b="20366"/>
          <a:stretch/>
        </p:blipFill>
        <p:spPr>
          <a:xfrm>
            <a:off x="3750842" y="944153"/>
            <a:ext cx="2569028" cy="2714173"/>
          </a:xfrm>
          <a:prstGeom prst="rect">
            <a:avLst/>
          </a:prstGeom>
        </p:spPr>
      </p:pic>
      <p:cxnSp>
        <p:nvCxnSpPr>
          <p:cNvPr id="22" name="Скругленная соединительная линия 21"/>
          <p:cNvCxnSpPr>
            <a:stCxn id="8" idx="2"/>
          </p:cNvCxnSpPr>
          <p:nvPr/>
        </p:nvCxnSpPr>
        <p:spPr>
          <a:xfrm rot="16200000" flipH="1">
            <a:off x="3379210" y="1809648"/>
            <a:ext cx="1667122" cy="4811484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кругленная соединительная линия 15"/>
          <p:cNvCxnSpPr/>
          <p:nvPr/>
        </p:nvCxnSpPr>
        <p:spPr>
          <a:xfrm rot="16200000" flipH="1">
            <a:off x="3162345" y="-549325"/>
            <a:ext cx="127125" cy="3114079"/>
          </a:xfrm>
          <a:prstGeom prst="curvedConnector3">
            <a:avLst>
              <a:gd name="adj1" fmla="val -3625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3" t="13205" r="18227" b="21108"/>
          <a:stretch/>
        </p:blipFill>
        <p:spPr>
          <a:xfrm>
            <a:off x="362857" y="566057"/>
            <a:ext cx="2888344" cy="281577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3" t="9934" r="23786" b="15914"/>
          <a:stretch/>
        </p:blipFill>
        <p:spPr>
          <a:xfrm>
            <a:off x="6627262" y="318161"/>
            <a:ext cx="2641600" cy="3178628"/>
          </a:xfrm>
          <a:prstGeom prst="rect">
            <a:avLst/>
          </a:prstGeom>
        </p:spPr>
      </p:pic>
      <p:cxnSp>
        <p:nvCxnSpPr>
          <p:cNvPr id="46" name="Скругленная соединительная линия 45"/>
          <p:cNvCxnSpPr>
            <a:stCxn id="4" idx="2"/>
            <a:endCxn id="12" idx="2"/>
          </p:cNvCxnSpPr>
          <p:nvPr/>
        </p:nvCxnSpPr>
        <p:spPr>
          <a:xfrm rot="5400000" flipH="1">
            <a:off x="7340593" y="1353090"/>
            <a:ext cx="1010183" cy="5620657"/>
          </a:xfrm>
          <a:prstGeom prst="curvedConnector3">
            <a:avLst>
              <a:gd name="adj1" fmla="val -21659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Скругленная соединительная линия 48"/>
          <p:cNvCxnSpPr>
            <a:stCxn id="4" idx="0"/>
            <a:endCxn id="8" idx="0"/>
          </p:cNvCxnSpPr>
          <p:nvPr/>
        </p:nvCxnSpPr>
        <p:spPr>
          <a:xfrm rot="16200000" flipV="1">
            <a:off x="5392238" y="-3019152"/>
            <a:ext cx="1678566" cy="8848984"/>
          </a:xfrm>
          <a:prstGeom prst="curvedConnector3">
            <a:avLst>
              <a:gd name="adj1" fmla="val 12572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62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http://creative-fan.ru/content/cream_studios/creamstudios_(066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7750" y="-1333500"/>
            <a:ext cx="14287500" cy="95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591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Подробнее про каждую профессию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accent1">
                    <a:lumMod val="75000"/>
                  </a:schemeClr>
                </a:solidFill>
              </a:rPr>
              <a:t>bit.ly/profi16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351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702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 делать-то чего?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Наши </a:t>
            </a:r>
            <a:r>
              <a:rPr lang="en-US" dirty="0"/>
              <a:t>online</a:t>
            </a:r>
            <a:r>
              <a:rPr lang="ru-RU" dirty="0"/>
              <a:t>-курсы: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ulearn.me</a:t>
            </a:r>
            <a:endParaRPr lang="en-US" dirty="0" smtClean="0"/>
          </a:p>
          <a:p>
            <a:r>
              <a:rPr lang="ru-RU" dirty="0" smtClean="0"/>
              <a:t>Летняя стажировка: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kontur.ru/intern</a:t>
            </a:r>
            <a:endParaRPr lang="ru-RU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ru-RU" dirty="0" smtClean="0"/>
              <a:t>Другие образовательные проекты: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kontur.ru/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edu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ru-RU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33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kontur.ru/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edu</a:t>
            </a:r>
            <a:endParaRPr lang="en-US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vk.com/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kontur_student</a:t>
            </a:r>
            <a:endParaRPr lang="ru-RU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t.me/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kontur_student</a:t>
            </a:r>
            <a:endParaRPr lang="en-US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kontur-student@kontur.ru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92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99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" y="-1267968"/>
            <a:ext cx="12192000" cy="812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58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17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181225"/>
            <a:ext cx="12192000" cy="903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24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77724"/>
            <a:ext cx="12190476" cy="90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00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518" y="465817"/>
            <a:ext cx="7285564" cy="592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17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4947</TotalTime>
  <Words>948</Words>
  <Application>Microsoft Office PowerPoint</Application>
  <PresentationFormat>Широкоэкранный</PresentationFormat>
  <Paragraphs>117</Paragraphs>
  <Slides>31</Slides>
  <Notes>22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Вы знаете, чем занимается Контур?</vt:lpstr>
      <vt:lpstr>Презентация PowerPoint</vt:lpstr>
      <vt:lpstr>Презентация PowerPoint</vt:lpstr>
      <vt:lpstr>Презентация PowerPoint</vt:lpstr>
      <vt:lpstr>Роли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Программисты</vt:lpstr>
      <vt:lpstr>Презентация PowerPoint</vt:lpstr>
      <vt:lpstr>Презентация PowerPoint</vt:lpstr>
      <vt:lpstr>Презентация PowerPoint</vt:lpstr>
      <vt:lpstr>Презентация PowerPoint</vt:lpstr>
      <vt:lpstr>Подробнее про каждую профессию</vt:lpstr>
      <vt:lpstr>А делать-то чего?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Почему вас не возьмут в крутую ИТ-компанию?</dc:title>
  <dc:creator>Зверев Алексей Игоревич</dc:creator>
  <cp:lastModifiedBy>Tolltech</cp:lastModifiedBy>
  <cp:revision>50</cp:revision>
  <dcterms:created xsi:type="dcterms:W3CDTF">2016-11-06T14:30:14Z</dcterms:created>
  <dcterms:modified xsi:type="dcterms:W3CDTF">2017-11-27T05:42:03Z</dcterms:modified>
</cp:coreProperties>
</file>

<file path=docProps/thumbnail.jpeg>
</file>